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492" r:id="rId3"/>
    <p:sldId id="515" r:id="rId4"/>
    <p:sldId id="578" r:id="rId5"/>
    <p:sldId id="583" r:id="rId6"/>
    <p:sldId id="723" r:id="rId7"/>
    <p:sldId id="724" r:id="rId8"/>
    <p:sldId id="699" r:id="rId9"/>
    <p:sldId id="725" r:id="rId10"/>
    <p:sldId id="726" r:id="rId11"/>
    <p:sldId id="728" r:id="rId12"/>
    <p:sldId id="721" r:id="rId13"/>
    <p:sldId id="727" r:id="rId14"/>
    <p:sldId id="730" r:id="rId15"/>
    <p:sldId id="731" r:id="rId16"/>
    <p:sldId id="732" r:id="rId17"/>
    <p:sldId id="733" r:id="rId18"/>
    <p:sldId id="735" r:id="rId19"/>
    <p:sldId id="736" r:id="rId20"/>
    <p:sldId id="738" r:id="rId21"/>
    <p:sldId id="737" r:id="rId22"/>
    <p:sldId id="734" r:id="rId23"/>
    <p:sldId id="694" r:id="rId24"/>
    <p:sldId id="739" r:id="rId25"/>
    <p:sldId id="742" r:id="rId26"/>
    <p:sldId id="743" r:id="rId27"/>
    <p:sldId id="744" r:id="rId28"/>
    <p:sldId id="741" r:id="rId29"/>
    <p:sldId id="695" r:id="rId30"/>
    <p:sldId id="745" r:id="rId31"/>
    <p:sldId id="749" r:id="rId32"/>
    <p:sldId id="748" r:id="rId33"/>
    <p:sldId id="746" r:id="rId34"/>
    <p:sldId id="747" r:id="rId35"/>
    <p:sldId id="750" r:id="rId36"/>
    <p:sldId id="753" r:id="rId37"/>
    <p:sldId id="754" r:id="rId38"/>
    <p:sldId id="696" r:id="rId39"/>
    <p:sldId id="677" r:id="rId40"/>
    <p:sldId id="678" r:id="rId41"/>
    <p:sldId id="681" r:id="rId42"/>
    <p:sldId id="755" r:id="rId43"/>
    <p:sldId id="686" r:id="rId44"/>
    <p:sldId id="687" r:id="rId45"/>
    <p:sldId id="693" r:id="rId4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 varScale="1">
        <p:scale>
          <a:sx n="80" d="100"/>
          <a:sy n="80" d="100"/>
        </p:scale>
        <p:origin x="-15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10/6/2015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11 – File I/O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8470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concepts from: http://mcsp.wartburg.edu/zelle/python/ppics2/code/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There are two ways we know of to remove whitespace from a string</a:t>
            </a:r>
          </a:p>
          <a:p>
            <a:pPr lvl="3"/>
            <a:endParaRPr lang="en-US" dirty="0"/>
          </a:p>
          <a:p>
            <a:r>
              <a:rPr lang="en-US" sz="2800" dirty="0" smtClean="0"/>
              <a:t>Slicing can be used to remove just the newline at the end of a line</a:t>
            </a:r>
            <a:r>
              <a:rPr lang="en-US" sz="2800" dirty="0"/>
              <a:t> </a:t>
            </a:r>
            <a:r>
              <a:rPr lang="en-US" sz="2800" dirty="0" smtClean="0"/>
              <a:t>that we have read in from a file: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myLineWithoutNewline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[:-1]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smtClean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  <a:r>
              <a:rPr lang="en-US" sz="2800" dirty="0" smtClean="0"/>
              <a:t> function removes all leading and trailing whitespace (tabs, spaces, newlines) from a string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withoutWhitespace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929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to Read in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Remember,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are great for iterating!</a:t>
            </a:r>
          </a:p>
          <a:p>
            <a:pPr lvl="3"/>
            <a:endParaRPr lang="en-US" dirty="0"/>
          </a:p>
          <a:p>
            <a:r>
              <a:rPr lang="en-US" dirty="0" smtClean="0"/>
              <a:t>With a list,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element of the list (in order)</a:t>
            </a:r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number generated by the range (in order)</a:t>
            </a:r>
          </a:p>
          <a:p>
            <a:r>
              <a:rPr lang="en-US" dirty="0" smtClean="0"/>
              <a:t>And with a file,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line of the file (in order)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5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break a string into individual pieces</a:t>
            </a:r>
          </a:p>
          <a:p>
            <a:pPr lvl="1"/>
            <a:r>
              <a:rPr lang="en-US" sz="3200" dirty="0" smtClean="0"/>
              <a:t>That you can then loop over!</a:t>
            </a:r>
          </a:p>
          <a:p>
            <a:endParaRPr lang="en-US" dirty="0"/>
          </a:p>
          <a:p>
            <a:r>
              <a:rPr lang="en-US" dirty="0" smtClean="0"/>
              <a:t>The function is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7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no arguments will remove all of the whitespace in a string</a:t>
            </a:r>
          </a:p>
          <a:p>
            <a:pPr lvl="1"/>
            <a:r>
              <a:rPr lang="en-US" sz="3200" dirty="0" smtClean="0"/>
              <a:t>Even the “inside”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this is my song\n"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'world', 'this', 'is', 'my', 'song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9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03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9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/>
              <a:t>Split </a:t>
            </a:r>
            <a:r>
              <a:rPr lang="en-US" dirty="0" smtClean="0"/>
              <a:t>this </a:t>
            </a:r>
            <a:r>
              <a:rPr lang="en-US" dirty="0"/>
              <a:t>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Split this string on the double t’s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86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6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list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with a split string, we can iterate over each word (or token) in the string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Syntax:</a:t>
            </a:r>
          </a:p>
          <a:p>
            <a:pPr marL="9191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piece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9191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do something with each piece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46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Escape sequences</a:t>
            </a:r>
          </a:p>
          <a:p>
            <a:pPr lvl="1"/>
            <a:r>
              <a:rPr lang="en-US" sz="3200" dirty="0" smtClean="0"/>
              <a:t>Uses a backslash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3200" dirty="0" smtClean="0"/>
              <a:t>)</a:t>
            </a:r>
          </a:p>
          <a:p>
            <a:r>
              <a:rPr lang="en-US" sz="3600" dirty="0" smtClean="0"/>
              <a:t>File I/O</a:t>
            </a:r>
          </a:p>
          <a:p>
            <a:pPr lvl="1"/>
            <a:r>
              <a:rPr lang="en-US" sz="3200" dirty="0" err="1" smtClean="0"/>
              <a:t>Input/Output</a:t>
            </a:r>
            <a:endParaRPr lang="en-US" sz="3200" dirty="0" smtClean="0"/>
          </a:p>
          <a:p>
            <a:pPr lvl="1"/>
            <a:r>
              <a:rPr lang="en-US" sz="3200" dirty="0" smtClean="0"/>
              <a:t>How to open a file</a:t>
            </a:r>
          </a:p>
          <a:p>
            <a:pPr lvl="2"/>
            <a:r>
              <a:rPr lang="en-US" sz="3200" dirty="0" smtClean="0"/>
              <a:t>For reading or writing</a:t>
            </a:r>
          </a:p>
          <a:p>
            <a:pPr lvl="1"/>
            <a:r>
              <a:rPr lang="en-US" sz="3200" dirty="0" smtClean="0"/>
              <a:t>How to read lines from a file</a:t>
            </a:r>
            <a:endParaRPr lang="en-US" sz="3200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?“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token in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print("y" + token + "y")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yhey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are ay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of your y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yamas?y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29968" y="5456467"/>
            <a:ext cx="6656832" cy="6617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remember,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 makes the list</a:t>
            </a:r>
          </a:p>
          <a:p>
            <a:pPr algn="ctr"/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append a “y” to the front and end of each list element, then print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474208" y="3350250"/>
            <a:ext cx="755904" cy="7828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28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Joining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is very different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list of </a:t>
            </a:r>
            <a:r>
              <a:rPr lang="en-US" sz="3200" u="sng" dirty="0" smtClean="0"/>
              <a:t>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X".join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(LIST_OF_STRINGS)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1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'Candi', 'Dave', 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Alice_Bob_Candi_Dave_Eve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Candi &lt;3 Dave &lt;3 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38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Splitting into Variables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(Formatted)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Known input means that we know how the data inside a file will be formatted (laid out)</a:t>
            </a:r>
          </a:p>
          <a:p>
            <a:pPr lvl="3"/>
            <a:endParaRPr lang="en-US" dirty="0"/>
          </a:p>
          <a:p>
            <a:r>
              <a:rPr lang="en-US" dirty="0" smtClean="0"/>
              <a:t>For example, in workerHours.txt, we have:</a:t>
            </a:r>
          </a:p>
          <a:p>
            <a:pPr lvl="1"/>
            <a:r>
              <a:rPr lang="en-US" dirty="0" smtClean="0"/>
              <a:t>The employee ID number</a:t>
            </a:r>
          </a:p>
          <a:p>
            <a:pPr lvl="1"/>
            <a:r>
              <a:rPr lang="en-US" dirty="0" smtClean="0"/>
              <a:t>The employee’s name</a:t>
            </a:r>
          </a:p>
          <a:p>
            <a:pPr lvl="1"/>
            <a:r>
              <a:rPr lang="en-US" dirty="0" smtClean="0"/>
              <a:t>The hours worked</a:t>
            </a:r>
            <a:br>
              <a:rPr lang="en-US" dirty="0" smtClean="0"/>
            </a:br>
            <a:r>
              <a:rPr lang="en-US" dirty="0" smtClean="0"/>
              <a:t>over five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40352" y="5176834"/>
            <a:ext cx="4669536" cy="121571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workerHours.txt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123 Suzy 9.5 8.1 7.6 3.1 3.2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456 Brad 7.0 9.6 6.5 4.9 </a:t>
            </a:r>
            <a:r>
              <a:rPr lang="nb-NO" altLang="en-US" sz="2000" dirty="0" smtClean="0">
                <a:latin typeface="Courier New" pitchFamily="49" charset="0"/>
              </a:rPr>
              <a:t>8.8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 smtClean="0">
                <a:latin typeface="Courier New" pitchFamily="49" charset="0"/>
              </a:rPr>
              <a:t>789 Jenn 8.0 8.0 8.0 8.0 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60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If we know what the input will look like, we can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them directly into different variables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var1, var2, var3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threePartString.split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95072" y="4391677"/>
            <a:ext cx="376732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all of the variables we want to split the string into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1476" y="4391677"/>
            <a:ext cx="35116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string whose input we know, and are splitting 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2228085" y="2754898"/>
            <a:ext cx="422481" cy="285107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>
            <a:off x="5726067" y="2778156"/>
            <a:ext cx="422481" cy="280455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15157" y="5295826"/>
            <a:ext cx="4048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can have as many different variables as we want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667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s = "Jessica 31 647.28"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name, age, money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'Jessica'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(age)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float(money)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647.28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12224" y="5521146"/>
            <a:ext cx="477625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may want to convert some of them to something that’s not a 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44040" y="4553787"/>
            <a:ext cx="810768" cy="99966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9056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 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58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3"/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"hello world!" 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dirty="0"/>
          </a:p>
          <a:p>
            <a:pPr lvl="3"/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/>
              <a:t>			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86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770141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5004803"/>
            <a:ext cx="4340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9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and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179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Remember our grocery list program?</a:t>
            </a:r>
            <a:endParaRPr lang="en-US" dirty="0"/>
          </a:p>
          <a:p>
            <a:r>
              <a:rPr lang="en-US" dirty="0" smtClean="0"/>
              <a:t>At the end of our program, the user has added all of their items to the list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Write the contents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dirty="0" smtClean="0"/>
              <a:t> to a file</a:t>
            </a:r>
          </a:p>
          <a:p>
            <a:pPr lvl="1"/>
            <a:r>
              <a:rPr lang="en-US" sz="3200" dirty="0" smtClean="0"/>
              <a:t>Don’t forget to open and close the file!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7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code above this populates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open file for writing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"groceries.txt"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g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print each item, plus a newline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(g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close file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gFile.close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72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File: Newlines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need a newline in our example?</a:t>
            </a:r>
          </a:p>
          <a:p>
            <a:pPr lvl="3"/>
            <a:endParaRPr lang="en-US" dirty="0"/>
          </a:p>
          <a:p>
            <a:r>
              <a:rPr lang="en-US" dirty="0" smtClean="0"/>
              <a:t>Without it, our file looks like this: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durianscoconutlimecoke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4"/>
            <a:endParaRPr lang="en-US" dirty="0"/>
          </a:p>
          <a:p>
            <a:r>
              <a:rPr lang="en-US" dirty="0" smtClean="0"/>
              <a:t>But with it, each item is on a separate line: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durians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coconut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lime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coke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82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Batch Programs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8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Batch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Batch mode processing is where program input and output are done entirely with files 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program is </a:t>
            </a:r>
            <a:r>
              <a:rPr lang="en-US" u="sng" dirty="0"/>
              <a:t>not</a:t>
            </a:r>
            <a:r>
              <a:rPr lang="en-US" dirty="0"/>
              <a:t> designed to be interactive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0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44296"/>
            <a:ext cx="8229600" cy="1143000"/>
          </a:xfrm>
        </p:spPr>
        <p:txBody>
          <a:bodyPr/>
          <a:lstStyle/>
          <a:p>
            <a:r>
              <a:rPr lang="en-US" altLang="en-US" dirty="0"/>
              <a:t>Exercise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2800" dirty="0"/>
              <a:t>Suppose we have this </a:t>
            </a:r>
            <a:r>
              <a:rPr lang="en-US" altLang="en-US" sz="2800" b="1" dirty="0">
                <a:latin typeface="Courier New" panose="02070309020205020404" pitchFamily="49" charset="0"/>
              </a:rPr>
              <a:t>hours.txt</a:t>
            </a:r>
            <a:r>
              <a:rPr lang="en-US" altLang="en-US" sz="2800" dirty="0"/>
              <a:t> data:</a:t>
            </a: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endParaRPr lang="en-US" altLang="en-US" sz="1100" dirty="0"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1600" dirty="0">
                <a:latin typeface="Courier New" panose="02070309020205020404" pitchFamily="49" charset="0"/>
              </a:rPr>
              <a:t>123 Suzy 9.5 8.1 7.6 3.1 3.2</a:t>
            </a: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1600" dirty="0">
                <a:latin typeface="Courier New" panose="02070309020205020404" pitchFamily="49" charset="0"/>
              </a:rPr>
              <a:t>456 Brad 7.0 9.6 6.5 4.9 8.8</a:t>
            </a: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1600" dirty="0">
                <a:latin typeface="Courier New" panose="02070309020205020404" pitchFamily="49" charset="0"/>
              </a:rPr>
              <a:t>789 Jenn 8.0 8.0 8.0 8.0 7.5</a:t>
            </a:r>
            <a:endParaRPr lang="en-US" altLang="en-US" sz="1600" dirty="0"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endParaRPr lang="en-US" altLang="en-US" sz="1600" dirty="0"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endParaRPr lang="en-US" altLang="en-US" sz="7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2800" dirty="0"/>
              <a:t>Compute each worker's total hours and </a:t>
            </a:r>
            <a:r>
              <a:rPr lang="en-US" altLang="en-US" sz="2800" dirty="0" smtClean="0"/>
              <a:t>hours/day</a:t>
            </a:r>
            <a:endParaRPr lang="en-US" altLang="en-US" sz="2800" dirty="0"/>
          </a:p>
          <a:p>
            <a:pPr lvl="1">
              <a:lnSpc>
                <a:spcPct val="90000"/>
              </a:lnSpc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2400" dirty="0"/>
              <a:t>Assume each worker works exactly five </a:t>
            </a:r>
            <a:r>
              <a:rPr lang="en-US" altLang="en-US" sz="2400" dirty="0" smtClean="0"/>
              <a:t>days</a:t>
            </a:r>
          </a:p>
          <a:p>
            <a:pPr lvl="4">
              <a:lnSpc>
                <a:spcPct val="90000"/>
              </a:lnSpc>
              <a:tabLst>
                <a:tab pos="1828800" algn="l"/>
                <a:tab pos="2971800" algn="l"/>
                <a:tab pos="4114800" algn="l"/>
              </a:tabLst>
            </a:pPr>
            <a:endParaRPr lang="en-US" altLang="en-US" sz="1600" dirty="0"/>
          </a:p>
          <a:p>
            <a:pPr lvl="1">
              <a:lnSpc>
                <a:spcPct val="90000"/>
              </a:lnSpc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2400" dirty="0" smtClean="0"/>
              <a:t>Sample output:</a:t>
            </a:r>
            <a:endParaRPr lang="en-US" altLang="en-US" sz="2400" dirty="0"/>
          </a:p>
          <a:p>
            <a:pPr lvl="1">
              <a:lnSpc>
                <a:spcPct val="9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endParaRPr lang="en-US" altLang="en-US" sz="1100" dirty="0"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1600" dirty="0">
                <a:latin typeface="Courier New" panose="02070309020205020404" pitchFamily="49" charset="0"/>
              </a:rPr>
              <a:t>Suzy ID 123 worked 31.4 hours: 6.3 / day</a:t>
            </a: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1600" dirty="0">
                <a:latin typeface="Courier New" panose="02070309020205020404" pitchFamily="49" charset="0"/>
              </a:rPr>
              <a:t>Brad ID 456 worked 36.8 hours: 7.36 / day</a:t>
            </a:r>
          </a:p>
          <a:p>
            <a:pPr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en-US" altLang="en-US" sz="1600" dirty="0">
                <a:latin typeface="Courier New" panose="02070309020205020404" pitchFamily="49" charset="0"/>
              </a:rPr>
              <a:t>Jenn ID 789 worked 39.5 hours: 7.9 / 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83419"/>
            <a:ext cx="674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https://courses.cs.washington.edu/courses/cse142/11au/python/06-files.ppt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40352" y="5176834"/>
            <a:ext cx="4669536" cy="121571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workerHours.txt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123 Suzy 9.5 8.1 7.6 3.1 3.2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456 Brad 7.0 9.6 6.5 4.9 </a:t>
            </a:r>
            <a:r>
              <a:rPr lang="nb-NO" altLang="en-US" sz="2000" dirty="0" smtClean="0">
                <a:latin typeface="Courier New" pitchFamily="49" charset="0"/>
              </a:rPr>
              <a:t>8.8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 smtClean="0">
                <a:latin typeface="Courier New" pitchFamily="49" charset="0"/>
              </a:rPr>
              <a:t>789 Jenn 8.0 8.0 8.0 8.0 7.5</a:t>
            </a:r>
            <a:endParaRPr lang="en-US" altLang="en-US" sz="20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76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 smtClean="0"/>
              <a:t>review how to open and read from a file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learn how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function</a:t>
            </a:r>
          </a:p>
          <a:p>
            <a:pPr lvl="1"/>
            <a:r>
              <a:rPr lang="en-US" sz="3200" dirty="0" smtClean="0"/>
              <a:t>To break a string into tokens</a:t>
            </a:r>
          </a:p>
          <a:p>
            <a:pPr lvl="1"/>
            <a:r>
              <a:rPr lang="en-US" sz="3200" dirty="0" smtClean="0"/>
              <a:t>And to learn the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  <a:r>
              <a:rPr lang="en-US" sz="3200" dirty="0" smtClean="0"/>
              <a:t> function</a:t>
            </a:r>
          </a:p>
          <a:p>
            <a:r>
              <a:rPr lang="en-US" dirty="0" smtClean="0"/>
              <a:t>To get more practice with File I/O</a:t>
            </a:r>
          </a:p>
          <a:p>
            <a:r>
              <a:rPr lang="en-US" dirty="0" smtClean="0"/>
              <a:t>To cover the different ways to write to a file</a:t>
            </a:r>
            <a:endParaRPr lang="en-US" dirty="0"/>
          </a:p>
          <a:p>
            <a:r>
              <a:rPr lang="en-US" dirty="0" smtClean="0"/>
              <a:t>To learn how to close a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Exercise Answer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52688"/>
            <a:ext cx="8458200" cy="3673475"/>
          </a:xfrm>
        </p:spPr>
        <p:txBody>
          <a:bodyPr/>
          <a:lstStyle/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def main():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open(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"hours.txt"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for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line in input: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id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name, mon,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tue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wed,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thu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106363" lvl="0" indent="0">
              <a:lnSpc>
                <a:spcPct val="67000"/>
              </a:lnSpc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cumulative sum of this employee's hours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hours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float(mon) + float(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tue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float(wed) + \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float(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thu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float(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print(name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"ID"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id,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"worked"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</a:p>
          <a:p>
            <a:pPr marL="106363" lvl="0" indent="0">
              <a:lnSpc>
                <a:spcPct val="67000"/>
              </a:lnSpc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hours,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"hours: "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hours/5,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"/ day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83419"/>
            <a:ext cx="674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https://courses.cs.washington.edu/courses/cse142/11au/python/06-files.ppt</a:t>
            </a:r>
          </a:p>
        </p:txBody>
      </p:sp>
    </p:spTree>
    <p:extLst>
      <p:ext uri="{BB962C8B-B14F-4D97-AF65-F5344CB8AC3E}">
        <p14:creationId xmlns:p14="http://schemas.microsoft.com/office/powerpoint/2010/main" val="85848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/>
          <a:lstStyle/>
          <a:p>
            <a:r>
              <a:rPr lang="en-US" altLang="en-US" dirty="0"/>
              <a:t>Exercise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75165"/>
            <a:ext cx="8229600" cy="3054036"/>
          </a:xfrm>
        </p:spPr>
        <p:txBody>
          <a:bodyPr/>
          <a:lstStyle/>
          <a:p>
            <a:r>
              <a:rPr lang="en-US" altLang="en-US" dirty="0"/>
              <a:t>Write code to read a file of gas prices in USA and Belgium: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800" dirty="0"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8.20   3.81   3/21/11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8.08   3.84   3/28/11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8.38   3.92   4/4/11</a:t>
            </a:r>
          </a:p>
          <a:p>
            <a:pPr lvl="1">
              <a:buFontTx/>
              <a:buNone/>
            </a:pPr>
            <a:r>
              <a:rPr lang="en-US" altLang="en-US" dirty="0"/>
              <a:t>	...</a:t>
            </a:r>
          </a:p>
          <a:p>
            <a:pPr lvl="4"/>
            <a:endParaRPr lang="en-US" altLang="en-US" dirty="0"/>
          </a:p>
          <a:p>
            <a:r>
              <a:rPr lang="en-US" altLang="en-US" dirty="0"/>
              <a:t>Output the average gas price for each country to an output file named </a:t>
            </a:r>
            <a:r>
              <a:rPr lang="en-US" altLang="en-US" b="1" dirty="0" smtClean="0">
                <a:latin typeface="Courier New" panose="02070309020205020404" pitchFamily="49" charset="0"/>
              </a:rPr>
              <a:t>gasout.txt</a:t>
            </a:r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83419"/>
            <a:ext cx="674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https://courses.cs.washington.edu/courses/cse142/11au/python/06-files.ppt</a:t>
            </a:r>
          </a:p>
        </p:txBody>
      </p:sp>
    </p:spTree>
    <p:extLst>
      <p:ext uri="{BB962C8B-B14F-4D97-AF65-F5344CB8AC3E}">
        <p14:creationId xmlns:p14="http://schemas.microsoft.com/office/powerpoint/2010/main" val="10894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Batch Usernames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Let’s create usernames for a computer system where the first and last names come from an input </a:t>
            </a:r>
            <a:r>
              <a:rPr lang="en-US" dirty="0" smtClean="0"/>
              <a:t>file</a:t>
            </a:r>
          </a:p>
          <a:p>
            <a:pPr lvl="3"/>
            <a:endParaRPr lang="en-US" dirty="0" smtClean="0"/>
          </a:p>
          <a:p>
            <a:pPr lvl="1"/>
            <a:r>
              <a:rPr lang="en-US" dirty="0"/>
              <a:t>A username is the first letter of their first name, and the first 7 letters of their last name (lowercase</a:t>
            </a:r>
            <a:r>
              <a:rPr lang="en-US" dirty="0" smtClean="0"/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Get the input and output files from the user</a:t>
            </a:r>
          </a:p>
          <a:p>
            <a:pPr lvl="3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1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Example Program: Batch Usernames</a:t>
            </a:r>
          </a:p>
        </p:txBody>
      </p:sp>
      <p:sp>
        <p:nvSpPr>
          <p:cNvPr id="983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userfile.py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   Program to create a file of usernames in batch mode.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def main():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 ("This program creates a file of usernames from a")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 ("file of names.")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get the file names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infileName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input("What file are the names in? ")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input("What file should the usernames go in? ")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open the files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infileName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'r')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'w')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[continued...]</a:t>
            </a:r>
          </a:p>
        </p:txBody>
      </p:sp>
    </p:spTree>
    <p:extLst>
      <p:ext uri="{BB962C8B-B14F-4D97-AF65-F5344CB8AC3E}">
        <p14:creationId xmlns:p14="http://schemas.microsoft.com/office/powerpoint/2010/main" val="117492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Example Program: Batch Usernames</a:t>
            </a:r>
          </a:p>
        </p:txBody>
      </p:sp>
      <p:sp>
        <p:nvSpPr>
          <p:cNvPr id="993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[...continued]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process each line of the input file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line in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get the first and last names from line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first, last =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create a username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(first[0]+last[:7]).lower()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write it to the output file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file=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close both files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infile.close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outfile.close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print("Usernames have been written to", </a:t>
            </a:r>
            <a:r>
              <a:rPr lang="en-US" alt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outfileName</a:t>
            </a:r>
            <a:r>
              <a:rPr lang="en-US" alt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44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We will be doing an in-class worksheet next time</a:t>
            </a:r>
          </a:p>
          <a:p>
            <a:pPr lvl="1"/>
            <a:r>
              <a:rPr lang="en-US" dirty="0" smtClean="0"/>
              <a:t>Bring pencils and paper (or your notebook)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Homework 4 is out</a:t>
            </a:r>
          </a:p>
          <a:p>
            <a:pPr lvl="1"/>
            <a:r>
              <a:rPr lang="en-US" dirty="0" smtClean="0"/>
              <a:t>Due by Tuesday (Oct 6th)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Midterm is next week – Oct 14th and 15th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from Last Class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"r")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open("HELLO.txt")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"w")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test.dat", "R")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open("file.dat", "a")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9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"r")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open("HELLO.txt")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"w")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open("file.dat", "a")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37488" y="5141099"/>
            <a:ext cx="26761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filename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85104" y="5167139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8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4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aFile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aFile.readlines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23564</TotalTime>
  <Words>2184</Words>
  <Application>Microsoft Office PowerPoint</Application>
  <PresentationFormat>On-screen Show (4:3)</PresentationFormat>
  <Paragraphs>426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CMSC201  Computer Science I for Majors  Lecture 11 – File I/O (Continued)</vt:lpstr>
      <vt:lpstr>Last Class We Covered</vt:lpstr>
      <vt:lpstr>Any Questions from Last Time?</vt:lpstr>
      <vt:lpstr>Today’s Objectives</vt:lpstr>
      <vt:lpstr>Review from Last Class</vt:lpstr>
      <vt:lpstr>Using open()</vt:lpstr>
      <vt:lpstr>Using open()</vt:lpstr>
      <vt:lpstr>Three Ways to Read a File</vt:lpstr>
      <vt:lpstr>Three Ways to Read a File</vt:lpstr>
      <vt:lpstr>Whitespace</vt:lpstr>
      <vt:lpstr>Using for Loops to Read in Files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Splitting into Variables</vt:lpstr>
      <vt:lpstr>Known (Formatted) Input</vt:lpstr>
      <vt:lpstr>Splitting into Variables</vt:lpstr>
      <vt:lpstr>Example: Splitting into Variables</vt:lpstr>
      <vt:lpstr>Writing to Files</vt:lpstr>
      <vt:lpstr>Opening a File for Writing</vt:lpstr>
      <vt:lpstr>Writing to a File</vt:lpstr>
      <vt:lpstr>Word of Caution</vt:lpstr>
      <vt:lpstr>Closing a File</vt:lpstr>
      <vt:lpstr>Exercise: Writing to a File</vt:lpstr>
      <vt:lpstr>Solution: Writing to a File</vt:lpstr>
      <vt:lpstr>Writing to a File: Newlines</vt:lpstr>
      <vt:lpstr>Batch Programs</vt:lpstr>
      <vt:lpstr>Batch Programs</vt:lpstr>
      <vt:lpstr>Practice</vt:lpstr>
      <vt:lpstr>Exercise</vt:lpstr>
      <vt:lpstr>Exercise Answer</vt:lpstr>
      <vt:lpstr>Exercise</vt:lpstr>
      <vt:lpstr>Exercise: Batch Usernames</vt:lpstr>
      <vt:lpstr>Example Program: Batch Usernames</vt:lpstr>
      <vt:lpstr>Example Program: Batch Usernames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352</cp:revision>
  <dcterms:created xsi:type="dcterms:W3CDTF">2014-05-05T14:25:42Z</dcterms:created>
  <dcterms:modified xsi:type="dcterms:W3CDTF">2015-10-06T23:07:25Z</dcterms:modified>
</cp:coreProperties>
</file>